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4" r:id="rId9"/>
    <p:sldId id="265" r:id="rId10"/>
    <p:sldId id="268" r:id="rId11"/>
    <p:sldId id="266"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94" autoAdjust="0"/>
  </p:normalViewPr>
  <p:slideViewPr>
    <p:cSldViewPr snapToGrid="0">
      <p:cViewPr varScale="1">
        <p:scale>
          <a:sx n="104" d="100"/>
          <a:sy n="104" d="100"/>
        </p:scale>
        <p:origin x="138"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9/1/2024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9/1/2024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5" r:id="rId16"/>
    <p:sldLayoutId id="2147483686"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hyperlink" Target="https://github.com/trentlerma/groupthreeproject.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Price prediction 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 Trinity</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764025"/>
            <a:ext cx="5597970" cy="609397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0" i="0" u="sng" strike="noStrike" dirty="0">
                <a:solidFill>
                  <a:srgbClr val="0097A7"/>
                </a:solidFill>
                <a:effectLst/>
                <a:hlinkClick r:id="rId5"/>
              </a:rPr>
              <a:t>https://github.com/trentlerma/groupthreeproject.git</a:t>
            </a:r>
            <a:endParaRPr lang="en-US" sz="1400" dirty="0"/>
          </a:p>
          <a:p>
            <a:pPr rtl="0">
              <a:spcBef>
                <a:spcPts val="1200"/>
              </a:spcBef>
              <a:spcAft>
                <a:spcPts val="1200"/>
              </a:spcAft>
            </a:pPr>
            <a:r>
              <a:rPr lang="en-US" sz="1400" b="1" i="0" u="none" strike="noStrike" dirty="0" err="1">
                <a:solidFill>
                  <a:srgbClr val="000000"/>
                </a:solidFill>
                <a:effectLst/>
              </a:rPr>
              <a:t>GitProject</a:t>
            </a:r>
            <a:r>
              <a:rPr lang="en-US" sz="1400" b="1" i="0" u="none" strike="noStrike" dirty="0">
                <a:solidFill>
                  <a:srgbClr val="000000"/>
                </a:solidFill>
                <a:effectLst/>
              </a:rPr>
              <a:t>: </a:t>
            </a:r>
            <a:r>
              <a:rPr lang="en-US" sz="1400" b="0" i="0" u="none" strike="noStrike" dirty="0">
                <a:solidFill>
                  <a:srgbClr val="000000"/>
                </a:solidFill>
                <a:effectLst/>
                <a:hlinkClick r:id="rId5"/>
              </a:rPr>
              <a:t>https://github.com/trentlerma/groupthreeproject.git</a:t>
            </a: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94663D7F-8F94-4130-8F6F-D8425E19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ACA524F-0019-4FDE-ADD8-1CA3D35A1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B2A255-E82B-4AB2-A27E-2A9A250EFB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962889" y="342900"/>
            <a:ext cx="6756495" cy="5791200"/>
          </a:xfrm>
        </p:spPr>
        <p:txBody>
          <a:bodyPr vert="horz" lIns="91440" tIns="45720" rIns="91440" bIns="45720" rtlCol="0" anchor="ctr">
            <a:normAutofit/>
          </a:bodyPr>
          <a:lstStyle/>
          <a:p>
            <a:pPr>
              <a:lnSpc>
                <a:spcPct val="100000"/>
              </a:lnSpc>
            </a:pPr>
            <a:r>
              <a:rPr lang="en-US" sz="3200" b="0" i="0" dirty="0">
                <a:solidFill>
                  <a:srgbClr val="1F2328"/>
                </a:solidFill>
                <a:effectLst/>
                <a:latin typeface="-apple-system"/>
              </a:rPr>
              <a:t>An executive summary or overview of the project and project goals. (5 points)</a:t>
            </a:r>
            <a:endParaRPr lang="en-US" sz="3200" dirty="0"/>
          </a:p>
        </p:txBody>
      </p:sp>
      <p:pic>
        <p:nvPicPr>
          <p:cNvPr id="7" name="Picture Placeholder 6" descr="A house with a red door&#10;&#10;Description automatically generated">
            <a:extLst>
              <a:ext uri="{FF2B5EF4-FFF2-40B4-BE49-F238E27FC236}">
                <a16:creationId xmlns:a16="http://schemas.microsoft.com/office/drawing/2014/main" id="{C8C843E1-444C-E7F8-C321-0557D536C2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491" r="22491"/>
          <a:stretch>
            <a:fillRect/>
          </a:stretch>
        </p:blipFill>
        <p:spPr>
          <a:xfrm>
            <a:off x="9519027" y="6953"/>
            <a:ext cx="2651760" cy="6832687"/>
          </a:xfrm>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274320" y="533399"/>
            <a:ext cx="11558015" cy="5909310"/>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pPr algn="just"/>
            <a:r>
              <a:rPr lang="en-US" sz="1200" b="0" dirty="0">
                <a:effectLst/>
              </a:rPr>
              <a:t>Feature Engineering:</a:t>
            </a:r>
          </a:p>
          <a:p>
            <a:pPr algn="just"/>
            <a:r>
              <a:rPr lang="en-US" sz="1200" b="0" dirty="0">
                <a:effectLst/>
              </a:rPr>
              <a:t>We create a new features that could capture important relationships: </a:t>
            </a:r>
          </a:p>
          <a:p>
            <a:pPr algn="just"/>
            <a:r>
              <a:rPr lang="en-US" sz="1200" b="0" dirty="0">
                <a:effectLst/>
              </a:rPr>
              <a:t>We calculate the age of the house since it was last sold</a:t>
            </a:r>
          </a:p>
          <a:p>
            <a:pPr algn="just"/>
            <a:r>
              <a:rPr lang="en-US" sz="1200" b="0" dirty="0">
                <a:effectLst/>
              </a:rPr>
              <a:t>Calculate the Price per square foot</a:t>
            </a:r>
          </a:p>
          <a:p>
            <a:pPr algn="just"/>
            <a:r>
              <a:rPr lang="en-US" sz="1200" b="0" dirty="0">
                <a:effectLst/>
              </a:rPr>
              <a:t>Calculate the average house value per zip code</a:t>
            </a:r>
          </a:p>
          <a:p>
            <a:pPr algn="just"/>
            <a:r>
              <a:rPr lang="en-US" sz="1200" b="0" dirty="0">
                <a:effectLst/>
              </a:rPr>
              <a:t>Convert categorical variables: Convert city, state, and zip code into numerical values using label encoding.</a:t>
            </a:r>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77225" y="204857"/>
            <a:ext cx="3443215" cy="480943"/>
          </a:xfrm>
        </p:spPr>
        <p:txBody>
          <a:bodyPr vert="horz" lIns="91440" tIns="45720" rIns="91440" bIns="45720" rtlCol="0" anchor="t">
            <a:normAutofit fontScale="90000"/>
          </a:bodyPr>
          <a:lstStyle/>
          <a:p>
            <a:r>
              <a:rPr lang="en-US" sz="3200"/>
              <a:t>Visualization</a:t>
            </a:r>
            <a:endParaRPr lang="en-US" sz="3200"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F342FF5-3455-1755-664A-248230208B79}"/>
              </a:ext>
            </a:extLst>
          </p:cNvPr>
          <p:cNvPicPr>
            <a:picLocks noChangeAspect="1"/>
          </p:cNvPicPr>
          <p:nvPr/>
        </p:nvPicPr>
        <p:blipFill>
          <a:blip r:embed="rId3"/>
          <a:stretch>
            <a:fillRect/>
          </a:stretch>
        </p:blipFill>
        <p:spPr>
          <a:xfrm>
            <a:off x="6289057" y="37723"/>
            <a:ext cx="5355482" cy="3427507"/>
          </a:xfrm>
          <a:prstGeom prst="rect">
            <a:avLst/>
          </a:prstGeom>
        </p:spPr>
      </p:pic>
      <p:pic>
        <p:nvPicPr>
          <p:cNvPr id="9" name="Picture 8">
            <a:extLst>
              <a:ext uri="{FF2B5EF4-FFF2-40B4-BE49-F238E27FC236}">
                <a16:creationId xmlns:a16="http://schemas.microsoft.com/office/drawing/2014/main" id="{EDDF8646-1FDB-5EA1-091D-658F76D96E03}"/>
              </a:ext>
            </a:extLst>
          </p:cNvPr>
          <p:cNvPicPr>
            <a:picLocks noChangeAspect="1"/>
          </p:cNvPicPr>
          <p:nvPr/>
        </p:nvPicPr>
        <p:blipFill>
          <a:blip r:embed="rId4"/>
          <a:stretch>
            <a:fillRect/>
          </a:stretch>
        </p:blipFill>
        <p:spPr>
          <a:xfrm>
            <a:off x="6390185" y="3466989"/>
            <a:ext cx="5280350" cy="3401643"/>
          </a:xfrm>
          <a:prstGeom prst="rect">
            <a:avLst/>
          </a:prstGeom>
        </p:spPr>
      </p:pic>
      <p:sp>
        <p:nvSpPr>
          <p:cNvPr id="12" name="TextBox 11">
            <a:extLst>
              <a:ext uri="{FF2B5EF4-FFF2-40B4-BE49-F238E27FC236}">
                <a16:creationId xmlns:a16="http://schemas.microsoft.com/office/drawing/2014/main" id="{912FF499-41BB-7443-52E2-1C9996C0EA4D}"/>
              </a:ext>
            </a:extLst>
          </p:cNvPr>
          <p:cNvSpPr txBox="1"/>
          <p:nvPr/>
        </p:nvSpPr>
        <p:spPr>
          <a:xfrm>
            <a:off x="130039" y="639465"/>
            <a:ext cx="6079386" cy="6955750"/>
          </a:xfrm>
          <a:prstGeom prst="rect">
            <a:avLst/>
          </a:prstGeom>
          <a:noFill/>
        </p:spPr>
        <p:txBody>
          <a:bodyPr wrap="square" rtlCol="0">
            <a:spAutoFit/>
          </a:bodyPr>
          <a:lstStyle/>
          <a:p>
            <a:r>
              <a:rPr lang="en-US" sz="1600" b="1">
                <a:effectLst/>
              </a:rPr>
              <a:t>Histogram of Prices</a:t>
            </a:r>
          </a:p>
          <a:p>
            <a:endParaRPr lang="en-US" sz="1200" b="0">
              <a:effectLst/>
            </a:endParaRPr>
          </a:p>
          <a:p>
            <a:r>
              <a:rPr lang="en-US" sz="1200" b="1">
                <a:effectLst/>
              </a:rPr>
              <a:t>Most properties are low to moderately priced:</a:t>
            </a:r>
          </a:p>
          <a:p>
            <a:endParaRPr lang="en-US" sz="1200" b="1"/>
          </a:p>
          <a:p>
            <a:r>
              <a:rPr lang="en-US" sz="1200" b="0">
                <a:effectLst/>
              </a:rPr>
              <a:t>The sharp peak at the lower end suggests that the majority of the properties in the dataset are within a more affordable price range.</a:t>
            </a:r>
          </a:p>
          <a:p>
            <a:br>
              <a:rPr lang="en-US" sz="1200" b="0">
                <a:effectLst/>
              </a:rPr>
            </a:br>
            <a:r>
              <a:rPr lang="en-US" sz="1200" b="1">
                <a:effectLst/>
              </a:rPr>
              <a:t>Few high-priced properties:</a:t>
            </a:r>
          </a:p>
          <a:p>
            <a:endParaRPr lang="en-US" sz="1200" b="1"/>
          </a:p>
          <a:p>
            <a:r>
              <a:rPr lang="en-US" sz="1200" b="0">
                <a:effectLst/>
              </a:rPr>
              <a:t>The long tail on the right indicates that there are some very high-priced properties, but they are rare compared to the lower-priced ones.</a:t>
            </a:r>
          </a:p>
          <a:p>
            <a:br>
              <a:rPr lang="en-US" sz="1200" b="0">
                <a:effectLst/>
              </a:rPr>
            </a:br>
            <a:r>
              <a:rPr lang="en-US" sz="1600" b="1">
                <a:effectLst/>
              </a:rPr>
              <a:t>Scatter plot of Price vs. House Size</a:t>
            </a:r>
          </a:p>
          <a:p>
            <a:endParaRPr lang="en-US" sz="1200"/>
          </a:p>
          <a:p>
            <a:r>
              <a:rPr lang="en-US" sz="1200" b="1">
                <a:effectLst/>
              </a:rPr>
              <a:t>Positive Correlation:</a:t>
            </a:r>
          </a:p>
          <a:p>
            <a:endParaRPr lang="en-US" sz="1200" b="1"/>
          </a:p>
          <a:p>
            <a:r>
              <a:rPr lang="en-US" sz="1200" b="0">
                <a:effectLst/>
              </a:rPr>
              <a:t>Generally, there is a positive correlation between house size and price. This means that as the house size increases, the price tends to increase as well. This is evident from the upward trend where larger houses generally correspond to higher prices.</a:t>
            </a:r>
          </a:p>
          <a:p>
            <a:endParaRPr lang="en-US" sz="1200"/>
          </a:p>
          <a:p>
            <a:r>
              <a:rPr lang="en-US" sz="1200" b="1">
                <a:effectLst/>
              </a:rPr>
              <a:t>Cluster of Points:</a:t>
            </a:r>
          </a:p>
          <a:p>
            <a:r>
              <a:rPr lang="en-US" sz="1200" b="0">
                <a:effectLst/>
              </a:rPr>
              <a:t>Most of the data points are clustered in the lower range of both house size (under 5,000 square feet) and price (under $500,000). This suggests that the majority of properties in the dataset are relatively smaller homes with lower prices.</a:t>
            </a:r>
          </a:p>
          <a:p>
            <a:br>
              <a:rPr lang="en-US" sz="1200" b="0">
                <a:effectLst/>
              </a:rPr>
            </a:br>
            <a:r>
              <a:rPr lang="en-US" sz="1200" b="1">
                <a:effectLst/>
              </a:rPr>
              <a:t>Outliers:</a:t>
            </a:r>
          </a:p>
          <a:p>
            <a:endParaRPr lang="en-US" sz="1200" b="1"/>
          </a:p>
          <a:p>
            <a:r>
              <a:rPr lang="en-US" sz="1200" b="0">
                <a:effectLst/>
              </a:rPr>
              <a:t>There are several points scattered far away from the main cluster, especially at higher house sizes and prices. These represent large, luxury properties that are much more expensive than the average. Some outliers are particularly notable for having high prices even with a relatively smaller house size, or very large house sizes with prices that may seem disproportionately high or low compared to the main trend.</a:t>
            </a:r>
          </a:p>
          <a:p>
            <a:br>
              <a:rPr lang="en-US" sz="1200" b="0">
                <a:effectLst/>
              </a:rPr>
            </a:br>
            <a:br>
              <a:rPr lang="en-US" b="0">
                <a:solidFill>
                  <a:srgbClr val="CCCCCC"/>
                </a:solidFill>
                <a:effectLst/>
                <a:latin typeface="Consolas" panose="020B0609020204030204" pitchFamily="49" charset="0"/>
              </a:rPr>
            </a:br>
            <a:endParaRPr lang="en-US" b="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solidFill>
            <a:schemeClr val="bg1"/>
          </a:solidFill>
        </p:spPr>
        <p:txBody>
          <a:bodyPr>
            <a:normAutofit/>
          </a:bodyPr>
          <a:lstStyle/>
          <a:p>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solidFill>
            <a:schemeClr val="bg1"/>
          </a:solidFill>
        </p:spPr>
        <p:txBody>
          <a:bodyPr>
            <a:normAutofit/>
          </a:bodyPr>
          <a:lstStyle/>
          <a:p>
            <a:endParaRPr lang="en-US" dirty="0"/>
          </a:p>
        </p:txBody>
      </p:sp>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lstStyle/>
          <a:p>
            <a:r>
              <a:rPr lang="en-US" dirty="0"/>
              <a:t>NAVIGATING Q&amp;A SESSIONS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noFill/>
        </p:spPr>
        <p:txBody>
          <a:bodyPr>
            <a:normAutofit/>
          </a:bodyPr>
          <a:lstStyle/>
          <a:p>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4697685" y="2078963"/>
            <a:ext cx="6007261" cy="4067492"/>
          </a:xfrm>
          <a:noFill/>
        </p:spPr>
        <p:txBody>
          <a:bodyPr>
            <a:normAutofit/>
          </a:bodyPr>
          <a:lstStyle/>
          <a:p>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solidFill>
            <a:schemeClr val="bg1"/>
          </a:solidFill>
        </p:spPr>
        <p:txBody>
          <a:bodyPr vert="horz" lIns="91440" tIns="45720" rIns="91440" bIns="45720" rtlCol="0" anchor="t">
            <a:normAutofit/>
          </a:bodyPr>
          <a:lstStyle/>
          <a:p>
            <a:endParaRPr lang="en-US" dirty="0"/>
          </a:p>
        </p:txBody>
      </p:sp>
      <p:sp>
        <p:nvSpPr>
          <p:cNvPr id="5" name="Table Placeholder 4">
            <a:extLst>
              <a:ext uri="{FF2B5EF4-FFF2-40B4-BE49-F238E27FC236}">
                <a16:creationId xmlns:a16="http://schemas.microsoft.com/office/drawing/2014/main" id="{76E4EE81-3330-AC2D-C415-99A12BE36885}"/>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lstStyle/>
          <a:p>
            <a:endParaRPr lang="en-US" dirty="0"/>
          </a:p>
        </p:txBody>
      </p:sp>
      <p:sp>
        <p:nvSpPr>
          <p:cNvPr id="4" name="Table Placeholder 3">
            <a:extLst>
              <a:ext uri="{FF2B5EF4-FFF2-40B4-BE49-F238E27FC236}">
                <a16:creationId xmlns:a16="http://schemas.microsoft.com/office/drawing/2014/main" id="{49E31837-6AFA-89D1-A134-04D502862BBA}"/>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115</TotalTime>
  <Words>581</Words>
  <Application>Microsoft Office PowerPoint</Application>
  <PresentationFormat>Widescreen</PresentationFormat>
  <Paragraphs>77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Aptos</vt:lpstr>
      <vt:lpstr>Arial</vt:lpstr>
      <vt:lpstr>Calibri</vt:lpstr>
      <vt:lpstr>Consolas</vt:lpstr>
      <vt:lpstr>Univers Condensed Light</vt:lpstr>
      <vt:lpstr>Walbaum Display Light</vt:lpstr>
      <vt:lpstr>AngleLinesVTI</vt:lpstr>
      <vt:lpstr>  Texas Real Estate  Price prediction using Machine Learning     Presented by:  Rebecca, Natalie, Russell, Michael, Trinity</vt:lpstr>
      <vt:lpstr>PowerPoint Presentation</vt:lpstr>
      <vt:lpstr> </vt:lpstr>
      <vt:lpstr>Visualization</vt:lpstr>
      <vt:lpstr>PowerPoint Presentation</vt:lpstr>
      <vt:lpstr>NAVIGATING Q&amp;A SESSIONS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3</cp:revision>
  <dcterms:created xsi:type="dcterms:W3CDTF">2024-08-31T22:39:02Z</dcterms:created>
  <dcterms:modified xsi:type="dcterms:W3CDTF">2024-09-01T16:49:20Z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